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2"/>
  </p:notesMasterIdLst>
  <p:sldIdLst>
    <p:sldId id="315" r:id="rId5"/>
    <p:sldId id="339" r:id="rId6"/>
    <p:sldId id="340" r:id="rId7"/>
    <p:sldId id="357" r:id="rId8"/>
    <p:sldId id="323" r:id="rId9"/>
    <p:sldId id="342" r:id="rId10"/>
    <p:sldId id="343" r:id="rId11"/>
    <p:sldId id="318" r:id="rId12"/>
    <p:sldId id="352" r:id="rId13"/>
    <p:sldId id="344" r:id="rId14"/>
    <p:sldId id="356" r:id="rId15"/>
    <p:sldId id="321" r:id="rId16"/>
    <p:sldId id="358" r:id="rId17"/>
    <p:sldId id="351" r:id="rId18"/>
    <p:sldId id="354" r:id="rId19"/>
    <p:sldId id="349" r:id="rId20"/>
    <p:sldId id="337" r:id="rId21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C7E2"/>
    <a:srgbClr val="0079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89369" autoAdjust="0"/>
  </p:normalViewPr>
  <p:slideViewPr>
    <p:cSldViewPr snapToGrid="0">
      <p:cViewPr>
        <p:scale>
          <a:sx n="75" d="100"/>
          <a:sy n="75" d="100"/>
        </p:scale>
        <p:origin x="-1152" y="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N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3.3895094277274038E-2"/>
          <c:y val="1.7835904860193791E-2"/>
        </c:manualLayout>
      </c:layout>
      <c:overlay val="0"/>
      <c:txPr>
        <a:bodyPr/>
        <a:lstStyle/>
        <a:p>
          <a:pPr>
            <a:defRPr sz="2200"/>
          </a:pPr>
          <a:endParaRPr lang="en-US"/>
        </a:p>
      </c:txPr>
    </c:title>
    <c:autoTitleDeleted val="0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7452813884876986"/>
          <c:y val="0.21832130630247448"/>
          <c:w val="0.66573336580835751"/>
          <c:h val="0.74009856494195403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Aircraft Class</c:v>
                </c:pt>
              </c:strCache>
            </c:strRef>
          </c:tx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Sheet1!$A$2:$A$7</c:f>
              <c:strCache>
                <c:ptCount val="6"/>
                <c:pt idx="0">
                  <c:v>Aeroplane</c:v>
                </c:pt>
                <c:pt idx="1">
                  <c:v>Helicopter</c:v>
                </c:pt>
                <c:pt idx="2">
                  <c:v>Microlight </c:v>
                </c:pt>
                <c:pt idx="3">
                  <c:v>Glider</c:v>
                </c:pt>
                <c:pt idx="4">
                  <c:v>Amateur Built</c:v>
                </c:pt>
                <c:pt idx="5">
                  <c:v>Balloon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1973</c:v>
                </c:pt>
                <c:pt idx="1">
                  <c:v>844</c:v>
                </c:pt>
                <c:pt idx="2">
                  <c:v>1088</c:v>
                </c:pt>
                <c:pt idx="3">
                  <c:v>397</c:v>
                </c:pt>
                <c:pt idx="4">
                  <c:v>320</c:v>
                </c:pt>
                <c:pt idx="5">
                  <c:v>64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2.3920063012941584E-2"/>
          <c:y val="0.10612443643355735"/>
          <c:w val="0.19221641564992303"/>
          <c:h val="0.4243191860567763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solidFill>
            <a:schemeClr val="tx2"/>
          </a:solidFill>
        </a:defRPr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0.64103</cdr:x>
      <cdr:y>0.13319</cdr:y>
    </cdr:from>
    <cdr:to>
      <cdr:x>0.91453</cdr:x>
      <cdr:y>0.31664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00600" y="663848"/>
          <a:ext cx="230425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 smtClean="0">
              <a:solidFill>
                <a:schemeClr val="tx2"/>
              </a:solidFill>
            </a:rPr>
            <a:t>Total Approx.  4700  </a:t>
          </a:r>
          <a:endParaRPr lang="en-NZ" sz="1800" b="1" dirty="0">
            <a:solidFill>
              <a:schemeClr val="tx2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05BCF6-B8D4-4090-BFBA-044CD259E8DE}" type="datetimeFigureOut">
              <a:rPr lang="en-NZ" smtClean="0"/>
              <a:t>15/07/2016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13797-8A5E-442E-98C1-9C2ECF00949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57418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Martin Jetpack</a:t>
            </a:r>
          </a:p>
          <a:p>
            <a:r>
              <a:rPr lang="en-US" dirty="0" smtClean="0"/>
              <a:t>Vickers composite</a:t>
            </a:r>
            <a:r>
              <a:rPr lang="en-US" baseline="0" dirty="0" smtClean="0"/>
              <a:t> amphibious LSA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13797-8A5E-442E-98C1-9C2ECF009493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78857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CASA </a:t>
            </a:r>
          </a:p>
          <a:p>
            <a:pPr marL="171450" indent="-171450">
              <a:buFont typeface="Wingdings"/>
              <a:buChar char="Ø"/>
            </a:pPr>
            <a:r>
              <a:rPr lang="en-US" dirty="0" smtClean="0"/>
              <a:t>15,</a:t>
            </a:r>
            <a:r>
              <a:rPr lang="en-US" baseline="0" dirty="0" smtClean="0"/>
              <a:t>300 aircraft (3x NZ)</a:t>
            </a:r>
          </a:p>
          <a:p>
            <a:pPr marL="171450" indent="-171450">
              <a:buFont typeface="Wingdings"/>
              <a:buChar char="Ø"/>
            </a:pPr>
            <a:r>
              <a:rPr lang="en-US" baseline="0" dirty="0" smtClean="0"/>
              <a:t>2,151 </a:t>
            </a:r>
            <a:r>
              <a:rPr lang="en-US" baseline="0" dirty="0" err="1" smtClean="0"/>
              <a:t>heli</a:t>
            </a:r>
            <a:r>
              <a:rPr lang="en-US" baseline="0" dirty="0" smtClean="0"/>
              <a:t> (2.5x NZ)</a:t>
            </a:r>
          </a:p>
          <a:p>
            <a:pPr marL="0" indent="0">
              <a:buFont typeface="Wingdings"/>
              <a:buNone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tabLst/>
              <a:defRPr/>
            </a:pPr>
            <a:r>
              <a:rPr lang="en-US" dirty="0" smtClean="0"/>
              <a:t>US – </a:t>
            </a:r>
            <a:r>
              <a:rPr lang="en-US" baseline="0" dirty="0" smtClean="0"/>
              <a:t>320m people, (1 </a:t>
            </a:r>
            <a:r>
              <a:rPr lang="en-US" baseline="0" dirty="0" err="1" smtClean="0"/>
              <a:t>heli</a:t>
            </a:r>
            <a:r>
              <a:rPr lang="en-US" baseline="0" dirty="0" smtClean="0"/>
              <a:t> per 15.2k people), </a:t>
            </a:r>
            <a:r>
              <a:rPr lang="en-US" dirty="0" smtClean="0"/>
              <a:t>320k aircraft, 204k</a:t>
            </a:r>
            <a:r>
              <a:rPr lang="en-US" baseline="0" dirty="0" smtClean="0"/>
              <a:t> GA, 7k air carrier, 21k </a:t>
            </a:r>
            <a:r>
              <a:rPr lang="en-US" baseline="0" dirty="0" err="1" smtClean="0"/>
              <a:t>helis</a:t>
            </a:r>
            <a:r>
              <a:rPr lang="en-US" baseline="0" dirty="0" smtClean="0"/>
              <a:t>, 9.87km2 (1 a/c per 31km2) – 6% are </a:t>
            </a:r>
            <a:r>
              <a:rPr lang="en-US" baseline="0" dirty="0" err="1" smtClean="0"/>
              <a:t>helis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tabLst/>
              <a:defRPr/>
            </a:pPr>
            <a:r>
              <a:rPr lang="en-US" baseline="0" dirty="0" smtClean="0"/>
              <a:t>NZ – 4.6m people (1 </a:t>
            </a:r>
            <a:r>
              <a:rPr lang="en-US" baseline="0" dirty="0" err="1" smtClean="0"/>
              <a:t>heli</a:t>
            </a:r>
            <a:r>
              <a:rPr lang="en-US" baseline="0" dirty="0" smtClean="0"/>
              <a:t> per 5.5k people), 0.268m km2 area (1 a/c per 57 km2) – 18% are </a:t>
            </a:r>
            <a:r>
              <a:rPr lang="en-US" baseline="0" dirty="0" err="1" smtClean="0"/>
              <a:t>helis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13797-8A5E-442E-98C1-9C2ECF009493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04783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aseline="0" dirty="0" smtClean="0"/>
              <a:t>Multiple Heli STC </a:t>
            </a:r>
          </a:p>
          <a:p>
            <a:pPr lvl="0"/>
            <a:r>
              <a:rPr lang="en-US" baseline="0" dirty="0" smtClean="0"/>
              <a:t>	- Spray gear, Bike racks, </a:t>
            </a:r>
            <a:r>
              <a:rPr lang="en-US" baseline="0" dirty="0" smtClean="0"/>
              <a:t>Particle </a:t>
            </a:r>
            <a:r>
              <a:rPr lang="en-US" baseline="0" dirty="0" err="1" smtClean="0"/>
              <a:t>seperator</a:t>
            </a:r>
            <a:r>
              <a:rPr lang="en-US" baseline="0" dirty="0" smtClean="0"/>
              <a:t>, </a:t>
            </a:r>
            <a:r>
              <a:rPr lang="en-US" baseline="0" dirty="0" smtClean="0"/>
              <a:t>camera mounts, hoists &amp; HEC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13797-8A5E-442E-98C1-9C2ECF009493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73290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sz="800" b="1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§27.603   Materials.</a:t>
            </a:r>
            <a:endParaRPr lang="en-NZ" sz="80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NZ" sz="8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suitability and durability of materials used for parts, the failure of which could adversely affect safety, must—</a:t>
            </a:r>
          </a:p>
          <a:p>
            <a:r>
              <a:rPr lang="en-NZ" sz="8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(a) Be established on the basis of experience or tests; </a:t>
            </a:r>
          </a:p>
          <a:p>
            <a:r>
              <a:rPr lang="en-NZ" sz="8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(b) Meet approved specifications that ensure their having the strength and other properties assumed in the design data; and </a:t>
            </a:r>
          </a:p>
          <a:p>
            <a:r>
              <a:rPr lang="en-NZ" sz="8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(c) Take into account the effects of environmental conditions, such as temperature and humidity, expected in service.</a:t>
            </a:r>
          </a:p>
          <a:p>
            <a:endParaRPr lang="en-US" sz="900" dirty="0" smtClean="0"/>
          </a:p>
          <a:p>
            <a:r>
              <a:rPr lang="en-US" sz="900" dirty="0" smtClean="0"/>
              <a:t>R66 spray boom was tested at 30degC and had limitation in FMS. Used Toray </a:t>
            </a:r>
            <a:r>
              <a:rPr lang="en-US" sz="900" dirty="0" err="1" smtClean="0"/>
              <a:t>prepreg</a:t>
            </a:r>
            <a:r>
              <a:rPr lang="en-US" sz="900" dirty="0" smtClean="0"/>
              <a:t>.</a:t>
            </a:r>
            <a:r>
              <a:rPr lang="en-US" sz="900" baseline="0" dirty="0" smtClean="0"/>
              <a:t> Tested on </a:t>
            </a:r>
            <a:r>
              <a:rPr lang="en-US" sz="900" dirty="0" smtClean="0"/>
              <a:t>3</a:t>
            </a:r>
            <a:r>
              <a:rPr lang="en-US" sz="900" baseline="0" dirty="0" smtClean="0"/>
              <a:t> year old </a:t>
            </a:r>
            <a:r>
              <a:rPr lang="en-US" sz="900" baseline="0" smtClean="0"/>
              <a:t>1000hr boom.</a:t>
            </a:r>
            <a:endParaRPr lang="en-NZ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13797-8A5E-442E-98C1-9C2ECF009493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82521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13797-8A5E-442E-98C1-9C2ECF009493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0413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CBE2-7324-450C-AEF8-BB81EC54CEFE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CBE2-7324-450C-AEF8-BB81EC54CEFE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CBE2-7324-450C-AEF8-BB81EC54CEFE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CBE2-7324-450C-AEF8-BB81EC54CEFE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CBE2-7324-450C-AEF8-BB81EC54CEFE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CBE2-7324-450C-AEF8-BB81EC54CEFE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CBE2-7324-450C-AEF8-BB81EC54CEFE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CBE2-7324-450C-AEF8-BB81EC54CEFE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CBE2-7324-450C-AEF8-BB81EC54CEFE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CBE2-7324-450C-AEF8-BB81EC54CEFE}" type="slidenum">
              <a:rPr lang="en-NZ" smtClean="0"/>
              <a:t>‹#›</a:t>
            </a:fld>
            <a:endParaRPr lang="en-N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3CCBE2-7324-450C-AEF8-BB81EC54CEFE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42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0432" y="6277528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E43CCBE2-7324-450C-AEF8-BB81EC54CEFE}" type="slidenum">
              <a:rPr lang="en-NZ" smtClean="0"/>
              <a:t>‹#›</a:t>
            </a:fld>
            <a:endParaRPr lang="en-N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93296"/>
            <a:ext cx="1195400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hyperlink" Target="http://www.google.co.nz/url?sa=i&amp;rct=j&amp;q=&amp;source=imgres&amp;cd=&amp;cad=rja&amp;uact=8&amp;ved=0ahUKEwjt-4v56cvNAhWJJZQKHX7-AXAQjRwIBw&amp;url=http://www.pilotmix.com/martin-jetpack&amp;psig=AFQjCNH_xU9IgV8gc1_9D-N3UGrc1NjqMw&amp;ust=146724130725284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warrenandmahoney.com/images/processed/images/slideshow/Featherston_Slides_1-939x532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04664"/>
            <a:ext cx="7543800" cy="2593975"/>
          </a:xfrm>
        </p:spPr>
        <p:txBody>
          <a:bodyPr anchor="t"/>
          <a:lstStyle/>
          <a:p>
            <a:r>
              <a:rPr lang="en-US" sz="3600" dirty="0" smtClean="0"/>
              <a:t>CAA New Zealand</a:t>
            </a:r>
            <a:endParaRPr lang="en-NZ" sz="3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15980" y="1154280"/>
            <a:ext cx="6461760" cy="1066800"/>
          </a:xfrm>
        </p:spPr>
        <p:txBody>
          <a:bodyPr/>
          <a:lstStyle/>
          <a:p>
            <a:r>
              <a:rPr lang="en-US" dirty="0" smtClean="0"/>
              <a:t>Greg Baum</a:t>
            </a:r>
          </a:p>
          <a:p>
            <a:r>
              <a:rPr lang="en-US" dirty="0" smtClean="0"/>
              <a:t>July 2016</a:t>
            </a:r>
            <a:endParaRPr lang="en-NZ" dirty="0"/>
          </a:p>
        </p:txBody>
      </p:sp>
      <p:pic>
        <p:nvPicPr>
          <p:cNvPr id="5" name="Picture 2" descr="http://www.nzlocks.co.nz/Graphics/Logo.gif"/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662" y="1574224"/>
            <a:ext cx="2094388" cy="257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57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Typical Helicopter Role Equipment</a:t>
            </a:r>
            <a:endParaRPr lang="en-NZ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87500"/>
            <a:ext cx="3975100" cy="3467099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1800" b="1" dirty="0" smtClean="0"/>
              <a:t>AGRICULTURAL SPRAY SYSTEM</a:t>
            </a:r>
          </a:p>
          <a:p>
            <a:r>
              <a:rPr lang="en-US" sz="1800" dirty="0" smtClean="0"/>
              <a:t>Composite liquid tank</a:t>
            </a:r>
          </a:p>
          <a:p>
            <a:r>
              <a:rPr lang="en-US" sz="1800" dirty="0" smtClean="0"/>
              <a:t>Spun composite spray booms</a:t>
            </a:r>
          </a:p>
          <a:p>
            <a:r>
              <a:rPr lang="en-US" sz="1800" dirty="0" smtClean="0"/>
              <a:t>Welded </a:t>
            </a:r>
            <a:r>
              <a:rPr lang="en-US" sz="1800" dirty="0" err="1" smtClean="0"/>
              <a:t>centre</a:t>
            </a:r>
            <a:r>
              <a:rPr lang="en-US" sz="1800" dirty="0" smtClean="0"/>
              <a:t> structure</a:t>
            </a:r>
          </a:p>
          <a:p>
            <a:pPr marL="114300" indent="0">
              <a:spcBef>
                <a:spcPts val="0"/>
              </a:spcBef>
              <a:buNone/>
            </a:pPr>
            <a:endParaRPr lang="en-US" sz="1800" dirty="0"/>
          </a:p>
          <a:p>
            <a:pPr marL="114300" indent="0">
              <a:spcBef>
                <a:spcPts val="0"/>
              </a:spcBef>
              <a:buNone/>
            </a:pPr>
            <a:r>
              <a:rPr lang="en-US" sz="1800" dirty="0" smtClean="0"/>
              <a:t>Typically tested to AC27 MG5 load factors.</a:t>
            </a:r>
          </a:p>
          <a:p>
            <a:pPr marL="114300" indent="0">
              <a:spcBef>
                <a:spcPts val="0"/>
              </a:spcBef>
              <a:buNone/>
            </a:pPr>
            <a:endParaRPr lang="en-US" sz="1800" dirty="0"/>
          </a:p>
          <a:p>
            <a:pPr marL="114300" indent="0">
              <a:spcBef>
                <a:spcPts val="0"/>
              </a:spcBef>
              <a:buNone/>
            </a:pPr>
            <a:r>
              <a:rPr lang="en-US" sz="1800" dirty="0" smtClean="0"/>
              <a:t>Adverse affect on safety (603) drives material suitability &amp; durability.</a:t>
            </a:r>
          </a:p>
          <a:p>
            <a:pPr marL="114300" indent="0">
              <a:buNone/>
            </a:pPr>
            <a:endParaRPr lang="en-NZ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93" y="1612900"/>
            <a:ext cx="4635407" cy="3091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6693" y="4704680"/>
            <a:ext cx="83058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Restricted </a:t>
            </a:r>
            <a:r>
              <a:rPr lang="en-US" dirty="0" smtClean="0"/>
              <a:t>category, </a:t>
            </a:r>
            <a:r>
              <a:rPr lang="en-US" dirty="0"/>
              <a:t>but booms can lead to </a:t>
            </a:r>
            <a:r>
              <a:rPr lang="en-US" dirty="0" smtClean="0"/>
              <a:t>failure as witnessed on metallic braced booms: </a:t>
            </a:r>
            <a:r>
              <a:rPr lang="en-US" sz="1600" i="1" dirty="0" smtClean="0"/>
              <a:t>“The </a:t>
            </a:r>
            <a:r>
              <a:rPr lang="en-US" sz="1600" i="1" dirty="0"/>
              <a:t>unrestrained drag brace and the end of the left spray boom were struck by the</a:t>
            </a:r>
          </a:p>
          <a:p>
            <a:r>
              <a:rPr lang="en-US" sz="1600" i="1" dirty="0"/>
              <a:t>main rotor, causing a catastrophic failure of the rotor head</a:t>
            </a:r>
            <a:r>
              <a:rPr lang="en-US" sz="1600" i="1" dirty="0" smtClean="0"/>
              <a:t>.” AS350, Feb 2000</a:t>
            </a:r>
          </a:p>
          <a:p>
            <a:endParaRPr lang="en-US" sz="1600" i="1" dirty="0" smtClean="0"/>
          </a:p>
          <a:p>
            <a:r>
              <a:rPr lang="en-US" i="1" dirty="0" smtClean="0"/>
              <a:t>Effects of </a:t>
            </a:r>
            <a:r>
              <a:rPr lang="en-US" i="1" dirty="0" smtClean="0"/>
              <a:t>Environment &amp; </a:t>
            </a:r>
            <a:r>
              <a:rPr lang="en-US" i="1" dirty="0" smtClean="0"/>
              <a:t>Process, to be considered</a:t>
            </a:r>
            <a:endParaRPr lang="en-NZ" i="1" dirty="0"/>
          </a:p>
        </p:txBody>
      </p:sp>
    </p:spTree>
    <p:extLst>
      <p:ext uri="{BB962C8B-B14F-4D97-AF65-F5344CB8AC3E}">
        <p14:creationId xmlns:p14="http://schemas.microsoft.com/office/powerpoint/2010/main" val="15954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factors approach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7200" cy="4421088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dirty="0" smtClean="0"/>
              <a:t>Use of Rotorcraft ‘Secondary Composite Structure’ memo</a:t>
            </a:r>
          </a:p>
          <a:p>
            <a:pPr lvl="1"/>
            <a:r>
              <a:rPr lang="en-US" dirty="0" smtClean="0"/>
              <a:t>Static overload factors:  1.5 for environment, 1.3 for material /manufacturing variability </a:t>
            </a:r>
          </a:p>
          <a:p>
            <a:pPr lvl="1"/>
            <a:r>
              <a:rPr lang="en-US" dirty="0" smtClean="0"/>
              <a:t>Design Limit Load x 1.5 FOS x </a:t>
            </a:r>
            <a:r>
              <a:rPr lang="en-US" u="sng" dirty="0" smtClean="0"/>
              <a:t>1.95</a:t>
            </a:r>
            <a:r>
              <a:rPr lang="en-US" dirty="0" smtClean="0"/>
              <a:t> </a:t>
            </a:r>
          </a:p>
          <a:p>
            <a:pPr lvl="1"/>
            <a:r>
              <a:rPr lang="en-US" u="sng" dirty="0" smtClean="0"/>
              <a:t>But</a:t>
            </a:r>
            <a:r>
              <a:rPr lang="en-US" dirty="0" smtClean="0"/>
              <a:t> published in 1998 </a:t>
            </a:r>
          </a:p>
          <a:p>
            <a:endParaRPr lang="en-US" dirty="0"/>
          </a:p>
          <a:p>
            <a:endParaRPr lang="en-US" dirty="0" smtClean="0"/>
          </a:p>
          <a:p>
            <a:pPr marL="114300" indent="0">
              <a:buNone/>
            </a:pPr>
            <a:r>
              <a:rPr lang="en-US" dirty="0" smtClean="0"/>
              <a:t>Other considerations: </a:t>
            </a:r>
          </a:p>
          <a:p>
            <a:pPr lvl="1"/>
            <a:r>
              <a:rPr lang="en-US" dirty="0" smtClean="0"/>
              <a:t>Galvanic corrosion often forgotten</a:t>
            </a:r>
          </a:p>
          <a:p>
            <a:pPr lvl="1"/>
            <a:r>
              <a:rPr lang="en-US" dirty="0" smtClean="0"/>
              <a:t>Layup drawings often good but lacking process details</a:t>
            </a:r>
          </a:p>
          <a:p>
            <a:pPr lvl="1"/>
            <a:r>
              <a:rPr lang="en-US" dirty="0" smtClean="0"/>
              <a:t>Conformity of subcontract parts &amp; materials is challenging to the untrained</a:t>
            </a:r>
          </a:p>
          <a:p>
            <a:pPr lvl="1"/>
            <a:endParaRPr lang="en-NZ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599" y="2413000"/>
            <a:ext cx="3660775" cy="170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687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Interior modifications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416" y="1384176"/>
            <a:ext cx="4181284" cy="4421088"/>
          </a:xfrm>
        </p:spPr>
        <p:txBody>
          <a:bodyPr/>
          <a:lstStyle/>
          <a:p>
            <a:pPr marL="114300" indent="0">
              <a:buNone/>
            </a:pPr>
            <a:r>
              <a:rPr lang="en-US" dirty="0" smtClean="0"/>
              <a:t>‘Black metal’ mentality</a:t>
            </a:r>
          </a:p>
          <a:p>
            <a:pPr marL="114300" indent="0">
              <a:buNone/>
            </a:pPr>
            <a:r>
              <a:rPr lang="en-US" dirty="0" smtClean="0"/>
              <a:t>Requires education:</a:t>
            </a:r>
          </a:p>
          <a:p>
            <a:pPr marL="114300" indent="0">
              <a:buNone/>
            </a:pPr>
            <a:r>
              <a:rPr lang="en-US" dirty="0" smtClean="0"/>
              <a:t>Not only Design </a:t>
            </a:r>
            <a:r>
              <a:rPr lang="en-US" dirty="0" err="1" smtClean="0"/>
              <a:t>Organisation’s</a:t>
            </a:r>
            <a:r>
              <a:rPr lang="en-US" dirty="0" smtClean="0"/>
              <a:t>, but wider industry</a:t>
            </a:r>
            <a:endParaRPr lang="en-US" dirty="0"/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dirty="0" smtClean="0"/>
              <a:t>Post-crash integrity </a:t>
            </a:r>
          </a:p>
          <a:p>
            <a:pPr marL="114300" indent="0">
              <a:buNone/>
            </a:pPr>
            <a:r>
              <a:rPr lang="en-US" dirty="0" smtClean="0"/>
              <a:t>-&gt; Pre- 27.562 helicopter</a:t>
            </a:r>
          </a:p>
          <a:p>
            <a:pPr marL="114300" indent="0">
              <a:buNone/>
            </a:pPr>
            <a:r>
              <a:rPr lang="en-US" dirty="0" smtClean="0"/>
              <a:t>-&gt; Lacking guidance on post-crash integrity. Is a successful static test acceptable?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endParaRPr lang="en-N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422400"/>
            <a:ext cx="3517900" cy="379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8000" y="5359400"/>
            <a:ext cx="814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AC20-107B 11a.(2) Airframe </a:t>
            </a:r>
            <a:r>
              <a:rPr lang="en-US" sz="1200" i="1" dirty="0"/>
              <a:t>design should assure that occupants have every reasonable chance </a:t>
            </a:r>
            <a:r>
              <a:rPr lang="en-US" sz="1200" i="1" dirty="0" smtClean="0"/>
              <a:t>of escaping </a:t>
            </a:r>
            <a:r>
              <a:rPr lang="en-US" sz="1200" i="1" dirty="0"/>
              <a:t>serious injury under realistic and survivable crash impact conditions. A </a:t>
            </a:r>
            <a:r>
              <a:rPr lang="en-US" sz="1200" i="1" dirty="0" smtClean="0"/>
              <a:t> composite design </a:t>
            </a:r>
            <a:r>
              <a:rPr lang="en-US" sz="1200" i="1" dirty="0"/>
              <a:t>should account for unique behavior and structural characteristics, including major </a:t>
            </a:r>
            <a:r>
              <a:rPr lang="en-US" sz="1200" i="1" dirty="0" smtClean="0"/>
              <a:t>repairs or </a:t>
            </a:r>
            <a:r>
              <a:rPr lang="en-US" sz="1200" i="1" dirty="0"/>
              <a:t>alterations, as compared with conventional metal airframe designs.</a:t>
            </a:r>
            <a:endParaRPr lang="en-NZ" sz="1200" i="1" dirty="0"/>
          </a:p>
        </p:txBody>
      </p:sp>
    </p:spTree>
    <p:extLst>
      <p:ext uri="{BB962C8B-B14F-4D97-AF65-F5344CB8AC3E}">
        <p14:creationId xmlns:p14="http://schemas.microsoft.com/office/powerpoint/2010/main" val="297486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64500" cy="1143000"/>
          </a:xfrm>
        </p:spPr>
        <p:txBody>
          <a:bodyPr/>
          <a:lstStyle/>
          <a:p>
            <a:r>
              <a:rPr lang="en-US" dirty="0" smtClean="0"/>
              <a:t>Don’t just design the airframe</a:t>
            </a:r>
            <a:endParaRPr lang="en-NZ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58" y="1255441"/>
            <a:ext cx="7153342" cy="476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56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NZ initiatives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Composite material qualification – shared resources in industry (Callahan innovation)</a:t>
            </a:r>
          </a:p>
          <a:p>
            <a:r>
              <a:rPr lang="en-US" dirty="0" smtClean="0"/>
              <a:t>Encouragement in industry to set minimum training standards</a:t>
            </a:r>
          </a:p>
          <a:p>
            <a:pPr lvl="1"/>
            <a:r>
              <a:rPr lang="en-US" dirty="0" smtClean="0"/>
              <a:t>Work with RNZAF, </a:t>
            </a:r>
            <a:r>
              <a:rPr lang="en-US" dirty="0" err="1" smtClean="0"/>
              <a:t>AirNZ</a:t>
            </a:r>
            <a:endParaRPr lang="en-US" dirty="0" smtClean="0"/>
          </a:p>
          <a:p>
            <a:pPr lvl="1"/>
            <a:r>
              <a:rPr lang="en-US" dirty="0" smtClean="0"/>
              <a:t>Aircraft Maintenance Engineer competency framework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5901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Future </a:t>
            </a:r>
            <a:r>
              <a:rPr lang="en-US" sz="4400" dirty="0" smtClean="0"/>
              <a:t>Projects</a:t>
            </a:r>
            <a:endParaRPr lang="en-NZ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7825680" cy="4421088"/>
          </a:xfrm>
        </p:spPr>
        <p:txBody>
          <a:bodyPr/>
          <a:lstStyle/>
          <a:p>
            <a:pPr marL="114300" indent="0">
              <a:buNone/>
            </a:pPr>
            <a:r>
              <a:rPr lang="en-US" dirty="0" smtClean="0"/>
              <a:t>Cresco replacement  wing</a:t>
            </a:r>
          </a:p>
          <a:p>
            <a:r>
              <a:rPr lang="en-US" dirty="0" smtClean="0"/>
              <a:t>All bonded  structure</a:t>
            </a:r>
          </a:p>
          <a:p>
            <a:r>
              <a:rPr lang="en-US" dirty="0" smtClean="0"/>
              <a:t>Proposed design features:</a:t>
            </a:r>
          </a:p>
          <a:p>
            <a:pPr lvl="1"/>
            <a:r>
              <a:rPr lang="en-US" dirty="0" smtClean="0"/>
              <a:t>Novel main-spar</a:t>
            </a:r>
          </a:p>
          <a:p>
            <a:pPr lvl="1"/>
            <a:r>
              <a:rPr lang="en-US" dirty="0" smtClean="0"/>
              <a:t>Built-in integrity monitoring</a:t>
            </a:r>
          </a:p>
          <a:p>
            <a:endParaRPr lang="en-US" dirty="0"/>
          </a:p>
          <a:p>
            <a:pPr marL="114300" indent="0">
              <a:buNone/>
            </a:pPr>
            <a:r>
              <a:rPr lang="en-US" dirty="0" smtClean="0"/>
              <a:t>15kg hopper  gate box</a:t>
            </a:r>
          </a:p>
          <a:p>
            <a:pPr marL="114300" indent="0">
              <a:buNone/>
            </a:pPr>
            <a:r>
              <a:rPr lang="en-US" dirty="0" smtClean="0"/>
              <a:t>v’s 65kg steel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00" y="116631"/>
            <a:ext cx="3702397" cy="2493843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3" r="21896"/>
          <a:stretch/>
        </p:blipFill>
        <p:spPr bwMode="auto">
          <a:xfrm>
            <a:off x="4082280" y="2349500"/>
            <a:ext cx="5061720" cy="3700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85" y="4423964"/>
            <a:ext cx="1646115" cy="149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5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Additive manufacturing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638800" cy="4421088"/>
          </a:xfrm>
        </p:spPr>
        <p:txBody>
          <a:bodyPr/>
          <a:lstStyle/>
          <a:p>
            <a:r>
              <a:rPr lang="en-US" dirty="0" smtClean="0"/>
              <a:t>Growth and industry appetite to use it</a:t>
            </a:r>
          </a:p>
          <a:p>
            <a:r>
              <a:rPr lang="en-US" dirty="0"/>
              <a:t>Significant time advantages compared to OEM spares </a:t>
            </a:r>
            <a:endParaRPr lang="en-NZ" dirty="0"/>
          </a:p>
          <a:p>
            <a:r>
              <a:rPr lang="en-US" dirty="0" smtClean="0"/>
              <a:t>Obvious parallels to Composites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525" y="1320800"/>
            <a:ext cx="25717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05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456"/>
          <a:stretch/>
        </p:blipFill>
        <p:spPr bwMode="auto">
          <a:xfrm>
            <a:off x="0" y="0"/>
            <a:ext cx="9144000" cy="608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981700" y="11001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Questions</a:t>
            </a:r>
            <a:endParaRPr lang="en-NZ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46050" y="165100"/>
            <a:ext cx="8470900" cy="1084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NZ" altLang="en-US" sz="1800" b="1" dirty="0" smtClean="0"/>
              <a:t>“</a:t>
            </a:r>
            <a:r>
              <a:rPr lang="en-US" sz="1800" dirty="0"/>
              <a:t>Engineering is the art of modeling materials we do not wholly understand, into shapes we cannot precisely analyze so as to withstand forces we cannot properly assess, in such a way that the public has no reason to suspect the extent of our </a:t>
            </a:r>
            <a:r>
              <a:rPr lang="en-US" sz="1800" dirty="0" smtClean="0"/>
              <a:t>ignorance” </a:t>
            </a:r>
            <a:r>
              <a:rPr lang="en-US" sz="800" dirty="0" smtClean="0"/>
              <a:t> </a:t>
            </a:r>
          </a:p>
          <a:p>
            <a:pPr algn="r">
              <a:buFontTx/>
              <a:buNone/>
            </a:pPr>
            <a:r>
              <a:rPr lang="en-US" altLang="en-US" sz="800" b="1" dirty="0" smtClean="0">
                <a:solidFill>
                  <a:schemeClr val="tx2"/>
                </a:solidFill>
              </a:rPr>
              <a:t>AR </a:t>
            </a:r>
            <a:r>
              <a:rPr lang="en-US" altLang="en-US" sz="800" b="1" dirty="0">
                <a:solidFill>
                  <a:schemeClr val="tx2"/>
                </a:solidFill>
              </a:rPr>
              <a:t>Dyke at 1946 Chairman’s Address to the Scottish Branch of the Institution of Structural </a:t>
            </a:r>
            <a:r>
              <a:rPr lang="en-US" altLang="en-US" sz="800" b="1" dirty="0" smtClean="0">
                <a:solidFill>
                  <a:schemeClr val="tx2"/>
                </a:solidFill>
              </a:rPr>
              <a:t>Engineers</a:t>
            </a:r>
            <a:endParaRPr lang="en-GB" altLang="en-US" sz="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7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96"/>
            <a:ext cx="9144000" cy="47015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03648" y="498050"/>
            <a:ext cx="2304256" cy="954107"/>
          </a:xfrm>
          <a:prstGeom prst="rect">
            <a:avLst/>
          </a:prstGeom>
          <a:solidFill>
            <a:srgbClr val="BFE2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New Zealand</a:t>
            </a:r>
            <a:endParaRPr lang="en-US" sz="2400" dirty="0" smtClean="0">
              <a:solidFill>
                <a:schemeClr val="tx2"/>
              </a:solidFill>
            </a:endParaRPr>
          </a:p>
          <a:p>
            <a:pPr algn="r"/>
            <a:r>
              <a:rPr lang="en-US" sz="2800" dirty="0" smtClean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endParaRPr lang="en-NZ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10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eqgroup.co.nz/wp-content/uploads/2014/01/Hobbiton___Matamata_NewZealand_by_Integral_cha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1" t="20631"/>
          <a:stretch/>
        </p:blipFill>
        <p:spPr bwMode="auto">
          <a:xfrm>
            <a:off x="0" y="0"/>
            <a:ext cx="9180512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6620" y="148456"/>
            <a:ext cx="7620000" cy="1143000"/>
          </a:xfrm>
        </p:spPr>
        <p:txBody>
          <a:bodyPr/>
          <a:lstStyle/>
          <a:p>
            <a:r>
              <a:rPr lang="en-US" sz="4400" dirty="0" smtClean="0"/>
              <a:t>New Zealand</a:t>
            </a:r>
            <a:endParaRPr lang="en-NZ" sz="4400" dirty="0"/>
          </a:p>
        </p:txBody>
      </p:sp>
    </p:spTree>
    <p:extLst>
      <p:ext uri="{BB962C8B-B14F-4D97-AF65-F5344CB8AC3E}">
        <p14:creationId xmlns:p14="http://schemas.microsoft.com/office/powerpoint/2010/main" val="139906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t="7201" r="53358" b="8711"/>
          <a:stretch/>
        </p:blipFill>
        <p:spPr bwMode="auto">
          <a:xfrm>
            <a:off x="114299" y="1092199"/>
            <a:ext cx="5971145" cy="4867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pilotmix.com/images/ac_images/martin-jetpack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0" y="88899"/>
            <a:ext cx="3352800" cy="385348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74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681657416"/>
              </p:ext>
            </p:extLst>
          </p:nvPr>
        </p:nvGraphicFramePr>
        <p:xfrm>
          <a:off x="395536" y="1346146"/>
          <a:ext cx="8424936" cy="4814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9552" y="176872"/>
            <a:ext cx="7620000" cy="1143000"/>
          </a:xfrm>
        </p:spPr>
        <p:txBody>
          <a:bodyPr/>
          <a:lstStyle/>
          <a:p>
            <a:pPr algn="l"/>
            <a:r>
              <a:rPr lang="en-US" sz="4000" dirty="0" smtClean="0"/>
              <a:t>New Zealand Aviation System</a:t>
            </a:r>
            <a:endParaRPr lang="en-NZ" sz="4000" dirty="0"/>
          </a:p>
        </p:txBody>
      </p:sp>
    </p:spTree>
    <p:extLst>
      <p:ext uri="{BB962C8B-B14F-4D97-AF65-F5344CB8AC3E}">
        <p14:creationId xmlns:p14="http://schemas.microsoft.com/office/powerpoint/2010/main" val="77324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Certification Post 1995 – Part 21</a:t>
            </a:r>
            <a:endParaRPr lang="en-NZ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3 new Aircraft Type Certificates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Pacific Aerospace 750XL (Composite cowling, </a:t>
            </a:r>
          </a:p>
          <a:p>
            <a:pPr marL="411480" lvl="1" indent="0"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 cockpit enclosure, cargo pod, fairings)</a:t>
            </a:r>
          </a:p>
          <a:p>
            <a:pPr lvl="1"/>
            <a:r>
              <a:rPr lang="en-US" dirty="0" smtClean="0"/>
              <a:t>Alpha Aviation R2000 series (composite </a:t>
            </a:r>
          </a:p>
          <a:p>
            <a:pPr marL="411480" lvl="1" indent="0"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 cowlings, fairings)</a:t>
            </a:r>
          </a:p>
          <a:p>
            <a:pPr lvl="1"/>
            <a:r>
              <a:rPr lang="en-US" dirty="0" smtClean="0"/>
              <a:t>B22 Bantam microlight (composite cabin </a:t>
            </a:r>
          </a:p>
          <a:p>
            <a:pPr marL="411480" lvl="1" indent="0"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 fairing)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err="1" smtClean="0"/>
              <a:t>Approx</a:t>
            </a:r>
            <a:r>
              <a:rPr lang="en-US" dirty="0" smtClean="0"/>
              <a:t> 380 STC’s</a:t>
            </a:r>
          </a:p>
          <a:p>
            <a:pPr lvl="1"/>
            <a:r>
              <a:rPr lang="en-US" dirty="0" smtClean="0"/>
              <a:t>50% Aircraft Interior Modifications</a:t>
            </a:r>
          </a:p>
          <a:p>
            <a:pPr lvl="1"/>
            <a:r>
              <a:rPr lang="en-US" dirty="0" smtClean="0"/>
              <a:t>25% Helicopter Role Equipment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852936"/>
            <a:ext cx="2304256" cy="17051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701" y="1484784"/>
            <a:ext cx="2236488" cy="1506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413" y="4437111"/>
            <a:ext cx="2053051" cy="153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4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baumg\AppData\Local\Microsoft\Windows\Temporary Internet Files\Content.Word\IMG_0579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/>
        </p:blipFill>
        <p:spPr bwMode="auto">
          <a:xfrm>
            <a:off x="1041400" y="1339554"/>
            <a:ext cx="7683500" cy="329594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400" y="1447800"/>
            <a:ext cx="7531100" cy="45593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Canine transportation pod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endParaRPr lang="en-US" sz="2400" dirty="0"/>
          </a:p>
          <a:p>
            <a:pPr marL="114300" indent="0">
              <a:buNone/>
            </a:pPr>
            <a:r>
              <a:rPr lang="en-NZ" sz="1800" dirty="0"/>
              <a:t>Static/Lightning – </a:t>
            </a:r>
            <a:r>
              <a:rPr lang="en-NZ" sz="1800" i="1" dirty="0" smtClean="0"/>
              <a:t>“the </a:t>
            </a:r>
            <a:r>
              <a:rPr lang="en-NZ" sz="1800" i="1" dirty="0"/>
              <a:t>neoprene sheet under the clamps doesn’t have a thickness specified in the Installation </a:t>
            </a:r>
            <a:r>
              <a:rPr lang="en-NZ" sz="1800" i="1" dirty="0" smtClean="0"/>
              <a:t>Instructions and metal-metal bonding not included.” </a:t>
            </a:r>
          </a:p>
          <a:p>
            <a:pPr marL="114300" indent="0">
              <a:buNone/>
            </a:pPr>
            <a:r>
              <a:rPr lang="en-US" sz="1800" dirty="0" smtClean="0"/>
              <a:t>Single point failure – top connection – importance of failure mode analysis.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Less typical role equipment</a:t>
            </a:r>
            <a:endParaRPr lang="en-NZ" sz="3600" dirty="0"/>
          </a:p>
        </p:txBody>
      </p:sp>
    </p:spTree>
    <p:extLst>
      <p:ext uri="{BB962C8B-B14F-4D97-AF65-F5344CB8AC3E}">
        <p14:creationId xmlns:p14="http://schemas.microsoft.com/office/powerpoint/2010/main" val="247981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6" t="7586"/>
          <a:stretch/>
        </p:blipFill>
        <p:spPr bwMode="auto">
          <a:xfrm>
            <a:off x="-12700" y="2915191"/>
            <a:ext cx="4992866" cy="317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0" b="8166"/>
          <a:stretch/>
        </p:blipFill>
        <p:spPr>
          <a:xfrm>
            <a:off x="4572000" y="-59423"/>
            <a:ext cx="4572000" cy="29948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9103"/>
          <a:stretch/>
        </p:blipFill>
        <p:spPr>
          <a:xfrm>
            <a:off x="4572000" y="2935451"/>
            <a:ext cx="4659134" cy="3157846"/>
          </a:xfrm>
          <a:prstGeom prst="rect">
            <a:avLst/>
          </a:prstGeom>
        </p:spPr>
      </p:pic>
      <p:pic>
        <p:nvPicPr>
          <p:cNvPr id="2" name="Picture 2" descr="http://i0.wp.com/pointmetotheplane.boardingarea.com/wp-content/uploads/2014/08/BusinessPremier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8" r="1"/>
          <a:stretch/>
        </p:blipFill>
        <p:spPr bwMode="auto">
          <a:xfrm>
            <a:off x="-12700" y="-112549"/>
            <a:ext cx="45847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5170" r="25384" b="4118"/>
          <a:stretch/>
        </p:blipFill>
        <p:spPr>
          <a:xfrm>
            <a:off x="3497453" y="1612900"/>
            <a:ext cx="1074547" cy="132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9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General Certification </a:t>
            </a:r>
            <a:r>
              <a:rPr lang="en-US" sz="4400" dirty="0" smtClean="0"/>
              <a:t>Philosophy</a:t>
            </a:r>
            <a:endParaRPr lang="en-NZ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861300" cy="4421088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en-US" dirty="0" smtClean="0"/>
              <a:t>Typical Design Certification for modifications (secondary structure)</a:t>
            </a:r>
            <a:endParaRPr lang="en-US" dirty="0"/>
          </a:p>
          <a:p>
            <a:pPr lvl="1"/>
            <a:r>
              <a:rPr lang="en-US" dirty="0" smtClean="0"/>
              <a:t>Structural testing with load enhancement factors</a:t>
            </a:r>
          </a:p>
          <a:p>
            <a:pPr lvl="1"/>
            <a:r>
              <a:rPr lang="en-US" dirty="0" smtClean="0"/>
              <a:t>Material &amp; Process Specification with level of detail based on criticality</a:t>
            </a:r>
          </a:p>
          <a:p>
            <a:pPr marL="411480" lvl="1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dirty="0" smtClean="0"/>
              <a:t>Typical Production Certification</a:t>
            </a:r>
            <a:endParaRPr lang="en-US" dirty="0"/>
          </a:p>
          <a:p>
            <a:pPr lvl="1"/>
            <a:r>
              <a:rPr lang="en-US" dirty="0" smtClean="0"/>
              <a:t>Manufacture by Company holding Part 148 Manufacturing </a:t>
            </a:r>
            <a:r>
              <a:rPr lang="en-US" dirty="0" err="1" smtClean="0"/>
              <a:t>Organisation</a:t>
            </a:r>
            <a:r>
              <a:rPr lang="en-US" dirty="0" smtClean="0"/>
              <a:t> Certificate with:</a:t>
            </a:r>
          </a:p>
          <a:p>
            <a:pPr lvl="2"/>
            <a:r>
              <a:rPr lang="en-US" dirty="0" smtClean="0"/>
              <a:t>CAA Accepted Manufacturing Processes</a:t>
            </a:r>
          </a:p>
          <a:p>
            <a:pPr lvl="2"/>
            <a:r>
              <a:rPr lang="en-US" dirty="0" smtClean="0"/>
              <a:t>Quality &amp; Safety management System</a:t>
            </a:r>
          </a:p>
          <a:p>
            <a:pPr lvl="2"/>
            <a:endParaRPr lang="en-US" dirty="0" smtClean="0"/>
          </a:p>
          <a:p>
            <a:pPr marL="114300" indent="0">
              <a:buNone/>
            </a:pPr>
            <a:r>
              <a:rPr lang="en-US" dirty="0"/>
              <a:t>Challenges</a:t>
            </a:r>
          </a:p>
          <a:p>
            <a:pPr lvl="1"/>
            <a:r>
              <a:rPr lang="en-US" dirty="0"/>
              <a:t>NZ isolated – materials &amp; </a:t>
            </a:r>
            <a:r>
              <a:rPr lang="en-US" dirty="0" smtClean="0"/>
              <a:t>training</a:t>
            </a:r>
          </a:p>
          <a:p>
            <a:pPr lvl="1"/>
            <a:r>
              <a:rPr lang="en-US" dirty="0" smtClean="0"/>
              <a:t>NZ has strong marine industry influence</a:t>
            </a: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96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E01D1A34D0D34896E11AC838ED5276" ma:contentTypeVersion="0" ma:contentTypeDescription="Create a new document." ma:contentTypeScope="" ma:versionID="0b262348798dc84bb58b89ed2e99c2e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8470B5-53E2-492B-9CBB-EC2DE84E9C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8D5BDB-6B0A-47ED-A70A-FE61A92D3743}">
  <ds:schemaRefs>
    <ds:schemaRef ds:uri="http://schemas.microsoft.com/office/2006/documentManagement/types"/>
    <ds:schemaRef ds:uri="http://purl.org/dc/dcmitype/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18C0A90-8DFA-41FC-AF02-A0127CE0F8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2061</TotalTime>
  <Words>681</Words>
  <Application>Microsoft Office PowerPoint</Application>
  <PresentationFormat>On-screen Show (4:3)</PresentationFormat>
  <Paragraphs>128</Paragraphs>
  <Slides>17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Adjacency</vt:lpstr>
      <vt:lpstr>CAA New Zealand</vt:lpstr>
      <vt:lpstr>PowerPoint Presentation</vt:lpstr>
      <vt:lpstr>New Zealand</vt:lpstr>
      <vt:lpstr>PowerPoint Presentation</vt:lpstr>
      <vt:lpstr>New Zealand Aviation System</vt:lpstr>
      <vt:lpstr>Certification Post 1995 – Part 21</vt:lpstr>
      <vt:lpstr>Less typical role equipment</vt:lpstr>
      <vt:lpstr>PowerPoint Presentation</vt:lpstr>
      <vt:lpstr>General Certification Philosophy</vt:lpstr>
      <vt:lpstr>Typical Helicopter Role Equipment</vt:lpstr>
      <vt:lpstr>Special factors approach</vt:lpstr>
      <vt:lpstr>Interior modifications</vt:lpstr>
      <vt:lpstr>Don’t just design the airframe</vt:lpstr>
      <vt:lpstr>Future NZ initiatives</vt:lpstr>
      <vt:lpstr>Future Projects</vt:lpstr>
      <vt:lpstr>Additive manufacturing</vt:lpstr>
      <vt:lpstr>PowerPoint Presentation</vt:lpstr>
    </vt:vector>
  </TitlesOfParts>
  <Company>Organisation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Baum</dc:creator>
  <cp:lastModifiedBy>Greg Baum</cp:lastModifiedBy>
  <cp:revision>215</cp:revision>
  <cp:lastPrinted>2016-01-07T23:59:44Z</cp:lastPrinted>
  <dcterms:created xsi:type="dcterms:W3CDTF">2014-10-23T18:12:06Z</dcterms:created>
  <dcterms:modified xsi:type="dcterms:W3CDTF">2016-07-14T22:36:51Z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0x0101004EE01D1A34D0D34896E11AC838ED5276</vt:lpwstr>
  </property>
</Properties>
</file>